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theme/theme2.xml" ContentType="application/vnd.openxmlformats-officedocument.theme+xml"/>
  <Override PartName="/ppt/media/image2.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Lst>
  <p:sldSz cx="10071100" cy="75565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1pPr>
    <a:lvl2pPr marL="0" marR="0" indent="45720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2pPr>
    <a:lvl3pPr marL="0" marR="0" indent="91440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3pPr>
    <a:lvl4pPr marL="0" marR="0" indent="137160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4pPr>
    <a:lvl5pPr marL="0" marR="0" indent="182880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5pPr>
    <a:lvl6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6pPr>
    <a:lvl7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7pPr>
    <a:lvl8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8pPr>
    <a:lvl9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Arial"/>
          <a:ea typeface="Arial"/>
          <a:cs typeface="Arial"/>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Arial"/>
          <a:ea typeface="Arial"/>
          <a:cs typeface="Arial"/>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Arial"/>
          <a:ea typeface="Arial"/>
          <a:cs typeface="Arial"/>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Arial"/>
          <a:ea typeface="Arial"/>
          <a:cs typeface="Arial"/>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Arial"/>
          <a:ea typeface="Arial"/>
          <a:cs typeface="Arial"/>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Arial"/>
          <a:ea typeface="Arial"/>
          <a:cs typeface="Arial"/>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Arial"/>
          <a:ea typeface="Arial"/>
          <a:cs typeface="Arial"/>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0" name="Shape 20"/>
          <p:cNvSpPr/>
          <p:nvPr>
            <p:ph type="sldImg"/>
          </p:nvPr>
        </p:nvSpPr>
        <p:spPr>
          <a:xfrm>
            <a:off x="1143000" y="685800"/>
            <a:ext cx="4572000" cy="3429000"/>
          </a:xfrm>
          <a:prstGeom prst="rect">
            <a:avLst/>
          </a:prstGeom>
        </p:spPr>
        <p:txBody>
          <a:bodyPr/>
          <a:lstStyle/>
          <a:p>
            <a:pPr/>
          </a:p>
        </p:txBody>
      </p:sp>
      <p:sp>
        <p:nvSpPr>
          <p:cNvPr id="21" name="Shape 21"/>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49262" latinLnBrk="0">
      <a:spcBef>
        <a:spcPts val="400"/>
      </a:spcBef>
      <a:defRPr sz="1200">
        <a:latin typeface="+mj-lt"/>
        <a:ea typeface="+mj-ea"/>
        <a:cs typeface="+mj-cs"/>
        <a:sym typeface="Times New Roman"/>
      </a:defRPr>
    </a:lvl1pPr>
    <a:lvl2pPr indent="228600" defTabSz="449262" latinLnBrk="0">
      <a:spcBef>
        <a:spcPts val="400"/>
      </a:spcBef>
      <a:defRPr sz="1200">
        <a:latin typeface="+mj-lt"/>
        <a:ea typeface="+mj-ea"/>
        <a:cs typeface="+mj-cs"/>
        <a:sym typeface="Times New Roman"/>
      </a:defRPr>
    </a:lvl2pPr>
    <a:lvl3pPr indent="457200" defTabSz="449262" latinLnBrk="0">
      <a:spcBef>
        <a:spcPts val="400"/>
      </a:spcBef>
      <a:defRPr sz="1200">
        <a:latin typeface="+mj-lt"/>
        <a:ea typeface="+mj-ea"/>
        <a:cs typeface="+mj-cs"/>
        <a:sym typeface="Times New Roman"/>
      </a:defRPr>
    </a:lvl3pPr>
    <a:lvl4pPr indent="685800" defTabSz="449262" latinLnBrk="0">
      <a:spcBef>
        <a:spcPts val="400"/>
      </a:spcBef>
      <a:defRPr sz="1200">
        <a:latin typeface="+mj-lt"/>
        <a:ea typeface="+mj-ea"/>
        <a:cs typeface="+mj-cs"/>
        <a:sym typeface="Times New Roman"/>
      </a:defRPr>
    </a:lvl4pPr>
    <a:lvl5pPr indent="914400" defTabSz="449262" latinLnBrk="0">
      <a:spcBef>
        <a:spcPts val="400"/>
      </a:spcBef>
      <a:defRPr sz="1200">
        <a:latin typeface="+mj-lt"/>
        <a:ea typeface="+mj-ea"/>
        <a:cs typeface="+mj-cs"/>
        <a:sym typeface="Times New Roman"/>
      </a:defRPr>
    </a:lvl5pPr>
    <a:lvl6pPr indent="1143000" defTabSz="449262" latinLnBrk="0">
      <a:spcBef>
        <a:spcPts val="400"/>
      </a:spcBef>
      <a:defRPr sz="1200">
        <a:latin typeface="+mj-lt"/>
        <a:ea typeface="+mj-ea"/>
        <a:cs typeface="+mj-cs"/>
        <a:sym typeface="Times New Roman"/>
      </a:defRPr>
    </a:lvl6pPr>
    <a:lvl7pPr indent="1371600" defTabSz="449262" latinLnBrk="0">
      <a:spcBef>
        <a:spcPts val="400"/>
      </a:spcBef>
      <a:defRPr sz="1200">
        <a:latin typeface="+mj-lt"/>
        <a:ea typeface="+mj-ea"/>
        <a:cs typeface="+mj-cs"/>
        <a:sym typeface="Times New Roman"/>
      </a:defRPr>
    </a:lvl7pPr>
    <a:lvl8pPr indent="1600200" defTabSz="449262" latinLnBrk="0">
      <a:spcBef>
        <a:spcPts val="400"/>
      </a:spcBef>
      <a:defRPr sz="1200">
        <a:latin typeface="+mj-lt"/>
        <a:ea typeface="+mj-ea"/>
        <a:cs typeface="+mj-cs"/>
        <a:sym typeface="Times New Roman"/>
      </a:defRPr>
    </a:lvl8pPr>
    <a:lvl9pPr indent="1828800" defTabSz="449262" latinLnBrk="0">
      <a:spcBef>
        <a:spcPts val="400"/>
      </a:spcBef>
      <a:defRPr sz="1200">
        <a:latin typeface="+mj-lt"/>
        <a:ea typeface="+mj-ea"/>
        <a:cs typeface="+mj-cs"/>
        <a:sym typeface="Times New Roman"/>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Default">
    <p:spTree>
      <p:nvGrpSpPr>
        <p:cNvPr id="1" name=""/>
        <p:cNvGrpSpPr/>
        <p:nvPr/>
      </p:nvGrpSpPr>
      <p:grpSpPr>
        <a:xfrm>
          <a:off x="0" y="0"/>
          <a:ext cx="0" cy="0"/>
          <a:chOff x="0" y="0"/>
          <a:chExt cx="0" cy="0"/>
        </a:xfrm>
      </p:grpSpPr>
      <p:sp>
        <p:nvSpPr>
          <p:cNvPr id="1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Rectangle"/>
          <p:cNvSpPr/>
          <p:nvPr/>
        </p:nvSpPr>
        <p:spPr>
          <a:xfrm>
            <a:off x="0" y="0"/>
            <a:ext cx="10080625" cy="647700"/>
          </a:xfrm>
          <a:prstGeom prst="rect">
            <a:avLst/>
          </a:prstGeom>
          <a:solidFill>
            <a:srgbClr val="666666"/>
          </a:solidFill>
          <a:ln>
            <a:solidFill>
              <a:srgbClr val="666666"/>
            </a:solidFill>
          </a:ln>
        </p:spPr>
        <p:txBody>
          <a:bodyPr lIns="45719" rIns="45719" anchor="ctr"/>
          <a:lstStyle/>
          <a:p>
            <a:pPr defTabSz="914400">
              <a:defRPr sz="1800"/>
            </a:pPr>
          </a:p>
        </p:txBody>
      </p:sp>
      <p:pic>
        <p:nvPicPr>
          <p:cNvPr id="3" name="image.jpeg" descr="image.jpeg"/>
          <p:cNvPicPr>
            <a:picLocks noChangeAspect="1"/>
          </p:cNvPicPr>
          <p:nvPr/>
        </p:nvPicPr>
        <p:blipFill>
          <a:blip r:embed="rId2">
            <a:extLst/>
          </a:blip>
          <a:stretch>
            <a:fillRect/>
          </a:stretch>
        </p:blipFill>
        <p:spPr>
          <a:xfrm>
            <a:off x="9678987" y="0"/>
            <a:ext cx="401638" cy="647700"/>
          </a:xfrm>
          <a:prstGeom prst="rect">
            <a:avLst/>
          </a:prstGeom>
          <a:ln w="12700">
            <a:miter lim="400000"/>
          </a:ln>
        </p:spPr>
      </p:pic>
      <p:sp>
        <p:nvSpPr>
          <p:cNvPr id="4" name="The Colour Group"/>
          <p:cNvSpPr txBox="1"/>
          <p:nvPr/>
        </p:nvSpPr>
        <p:spPr>
          <a:xfrm>
            <a:off x="109537" y="111125"/>
            <a:ext cx="1932394" cy="349222"/>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defTabSz="914400">
              <a:tabLst>
                <a:tab pos="723900" algn="l"/>
                <a:tab pos="1447800" algn="l"/>
                <a:tab pos="2171700" algn="l"/>
              </a:tabLst>
              <a:defRPr sz="1800">
                <a:solidFill>
                  <a:srgbClr val="FFFF00"/>
                </a:solidFill>
              </a:defRPr>
            </a:lvl1pPr>
          </a:lstStyle>
          <a:p>
            <a:pPr/>
            <a:r>
              <a:t>The Colour Group</a:t>
            </a:r>
          </a:p>
        </p:txBody>
      </p:sp>
      <p:sp>
        <p:nvSpPr>
          <p:cNvPr id="5" name="Title Text"/>
          <p:cNvSpPr txBox="1"/>
          <p:nvPr>
            <p:ph type="title"/>
          </p:nvPr>
        </p:nvSpPr>
        <p:spPr>
          <a:xfrm>
            <a:off x="503555" y="101453"/>
            <a:ext cx="9063990" cy="166173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p>
            <a:pPr/>
            <a:r>
              <a:t>Title Text</a:t>
            </a:r>
          </a:p>
        </p:txBody>
      </p:sp>
      <p:sp>
        <p:nvSpPr>
          <p:cNvPr id="6" name="Body Level One…"/>
          <p:cNvSpPr txBox="1"/>
          <p:nvPr>
            <p:ph type="body" idx="1"/>
          </p:nvPr>
        </p:nvSpPr>
        <p:spPr>
          <a:xfrm>
            <a:off x="503555" y="1763183"/>
            <a:ext cx="9063990" cy="5793317"/>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a:r>
              <a:t>Body Level One</a:t>
            </a:r>
          </a:p>
          <a:p>
            <a:pPr lvl="1"/>
            <a:r>
              <a:t>Body Level Two</a:t>
            </a:r>
          </a:p>
          <a:p>
            <a:pPr lvl="2"/>
            <a:r>
              <a:t>Body Level Three</a:t>
            </a:r>
          </a:p>
          <a:p>
            <a:pPr lvl="3"/>
            <a:r>
              <a:t>Body Level Four</a:t>
            </a:r>
          </a:p>
          <a:p>
            <a:pPr lvl="4"/>
            <a:r>
              <a:t>Body Level Five</a:t>
            </a:r>
          </a:p>
        </p:txBody>
      </p:sp>
      <p:sp>
        <p:nvSpPr>
          <p:cNvPr id="7" name="Slide Number"/>
          <p:cNvSpPr txBox="1"/>
          <p:nvPr>
            <p:ph type="sldNum" sz="quarter" idx="2"/>
          </p:nvPr>
        </p:nvSpPr>
        <p:spPr>
          <a:xfrm>
            <a:off x="9363744" y="6886575"/>
            <a:ext cx="210469" cy="197384"/>
          </a:xfrm>
          <a:prstGeom prst="rect">
            <a:avLst/>
          </a:prstGeom>
          <a:ln w="12700">
            <a:miter lim="400000"/>
          </a:ln>
        </p:spPr>
        <p:txBody>
          <a:bodyPr wrap="none" lIns="0" tIns="0" rIns="0" bIns="0">
            <a:spAutoFit/>
          </a:bodyPr>
          <a:lstStyle>
            <a:lvl1pPr algn="r" defTabSz="914400">
              <a:defRPr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xmlns:p14="http://schemas.microsoft.com/office/powerpoint/2010/main" spd="med" advClick="1"/>
  <p:txStyles>
    <p:titleStyle>
      <a:lvl1pPr marL="0" marR="0" indent="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1pPr>
      <a:lvl2pPr marL="0" marR="0" indent="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2pPr>
      <a:lvl3pPr marL="0" marR="0" indent="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3pPr>
      <a:lvl4pPr marL="0" marR="0" indent="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4pPr>
      <a:lvl5pPr marL="0" marR="0" indent="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5pPr>
      <a:lvl6pPr marL="0" marR="0" indent="45720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6pPr>
      <a:lvl7pPr marL="0" marR="0" indent="91440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7pPr>
      <a:lvl8pPr marL="0" marR="0" indent="137160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8pPr>
      <a:lvl9pPr marL="0" marR="0" indent="1828800" algn="l" defTabSz="449262" rtl="0" latinLnBrk="0">
        <a:lnSpc>
          <a:spcPct val="93000"/>
        </a:lnSpc>
        <a:spcBef>
          <a:spcPts val="0"/>
        </a:spcBef>
        <a:spcAft>
          <a:spcPts val="0"/>
        </a:spcAft>
        <a:buClrTx/>
        <a:buSzTx/>
        <a:buFontTx/>
        <a:buNone/>
        <a:tabLst/>
        <a:defRPr b="0" baseline="0" cap="none" i="0" spc="0" strike="noStrike" sz="3200" u="none">
          <a:solidFill>
            <a:srgbClr val="DC2300"/>
          </a:solidFill>
          <a:uFillTx/>
          <a:latin typeface="Arial"/>
          <a:ea typeface="Arial"/>
          <a:cs typeface="Arial"/>
          <a:sym typeface="Arial"/>
        </a:defRPr>
      </a:lvl9pPr>
    </p:titleStyle>
    <p:bodyStyle>
      <a:lvl1pPr marL="342900" marR="0" indent="-3429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1pPr>
      <a:lvl2pPr marL="342900" marR="0" indent="1143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2pPr>
      <a:lvl3pPr marL="342900" marR="0" indent="5715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3pPr>
      <a:lvl4pPr marL="342900" marR="0" indent="10287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4pPr>
      <a:lvl5pPr marL="342900" marR="0" indent="14859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5pPr>
      <a:lvl6pPr marL="342900" marR="0" indent="19431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6pPr>
      <a:lvl7pPr marL="342900" marR="0" indent="24003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7pPr>
      <a:lvl8pPr marL="342900" marR="0" indent="28575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8pPr>
      <a:lvl9pPr marL="342900" marR="0" indent="3314700" algn="l" defTabSz="449262" rtl="0" latinLnBrk="0">
        <a:lnSpc>
          <a:spcPct val="93000"/>
        </a:lnSpc>
        <a:spcBef>
          <a:spcPts val="1400"/>
        </a:spcBef>
        <a:spcAft>
          <a:spcPts val="0"/>
        </a:spcAft>
        <a:buClrTx/>
        <a:buSzTx/>
        <a:buFontTx/>
        <a:buNone/>
        <a:tabLst/>
        <a:defRPr b="0" baseline="0" cap="none" i="0" spc="0" strike="noStrike" sz="2800" u="none">
          <a:solidFill>
            <a:srgbClr val="000000"/>
          </a:solidFill>
          <a:uFillTx/>
          <a:latin typeface="Arial"/>
          <a:ea typeface="Arial"/>
          <a:cs typeface="Arial"/>
          <a:sym typeface="Arial"/>
        </a:defRPr>
      </a:lvl9pPr>
    </p:bodyStyle>
    <p:otherStyle>
      <a:lvl1pPr marL="0" marR="0" indent="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1pPr>
      <a:lvl2pPr marL="0" marR="0" indent="45720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2pPr>
      <a:lvl3pPr marL="0" marR="0" indent="91440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3pPr>
      <a:lvl4pPr marL="0" marR="0" indent="137160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4pPr>
      <a:lvl5pPr marL="0" marR="0" indent="182880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5pPr>
      <a:lvl6pPr marL="0" marR="0" indent="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6pPr>
      <a:lvl7pPr marL="0" marR="0" indent="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7pPr>
      <a:lvl8pPr marL="0" marR="0" indent="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8pPr>
      <a:lvl9pPr marL="0" marR="0" indent="0" algn="r" defTabSz="914400" rtl="0" latinLnBrk="0">
        <a:lnSpc>
          <a:spcPct val="93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Arial"/>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jpe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 Id="rId3" Type="http://schemas.openxmlformats.org/officeDocument/2006/relationships/image" Target="../media/image5.png"/><Relationship Id="rId4" Type="http://schemas.openxmlformats.org/officeDocument/2006/relationships/image" Target="../media/image6.png"/><Relationship Id="rId5" Type="http://schemas.openxmlformats.org/officeDocument/2006/relationships/image" Target="../media/image7.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3"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24" name="Set out here are some recommended points of colour, style, layout and so on to help make your presentation as clear as possible, even to the very back row of audience…"/>
          <p:cNvSpPr txBox="1"/>
          <p:nvPr>
            <p:ph type="subTitle" idx="4294967295"/>
          </p:nvPr>
        </p:nvSpPr>
        <p:spPr>
          <a:xfrm>
            <a:off x="360362" y="1863725"/>
            <a:ext cx="9070976" cy="4040188"/>
          </a:xfrm>
          <a:prstGeom prst="rect">
            <a:avLst/>
          </a:prstGeom>
        </p:spPr>
        <p:txBody>
          <a:bodyPr anchor="ctr">
            <a:normAutofit fontScale="100000" lnSpcReduction="0"/>
          </a:bodyPr>
          <a:lstStyle/>
          <a:p>
            <a:pPr marL="250825" indent="-250825">
              <a:spcBef>
                <a:spcPts val="11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Set out here are some recommended points of colour, style, layout and so on to help make your presentation as clear as possible, even to the very back row of audience</a:t>
            </a:r>
          </a:p>
          <a:p>
            <a:pPr marL="250825" indent="-250825">
              <a:spcBef>
                <a:spcPts val="11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You can use the slides of this presentation as a guide or template for your own work</a:t>
            </a:r>
          </a:p>
          <a:p>
            <a:pPr marL="250825" indent="-250825">
              <a:spcBef>
                <a:spcPts val="11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The over riding principle must be to keep things clear, simple and rather plain</a:t>
            </a:r>
          </a:p>
          <a:p>
            <a:pPr marL="250825" indent="-250825">
              <a:spcBef>
                <a:spcPts val="11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In matters of presentation style and layout, remember:</a:t>
            </a:r>
          </a:p>
          <a:p>
            <a:pPr marL="250825" indent="-250825" algn="ctr">
              <a:spcBef>
                <a:spcPts val="1100"/>
              </a:spcBef>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600">
                <a:solidFill>
                  <a:srgbClr val="DC2300"/>
                </a:solidFill>
              </a:defRPr>
            </a:pPr>
            <a:r>
              <a:t>LESS IS MORE</a:t>
            </a:r>
          </a:p>
        </p:txBody>
      </p:sp>
      <p:sp>
        <p:nvSpPr>
          <p:cNvPr id="25" name="Rectangle"/>
          <p:cNvSpPr/>
          <p:nvPr/>
        </p:nvSpPr>
        <p:spPr>
          <a:xfrm>
            <a:off x="0" y="0"/>
            <a:ext cx="10080625" cy="7559675"/>
          </a:xfrm>
          <a:prstGeom prst="rect">
            <a:avLst/>
          </a:prstGeom>
          <a:solidFill>
            <a:srgbClr val="FFFFFF"/>
          </a:solidFill>
          <a:ln>
            <a:solidFill>
              <a:srgbClr val="808080"/>
            </a:solidFill>
          </a:ln>
        </p:spPr>
        <p:txBody>
          <a:bodyPr lIns="45719" rIns="45719" anchor="ctr"/>
          <a:lstStyle/>
          <a:p>
            <a:pPr defTabSz="914400">
              <a:defRPr sz="1800"/>
            </a:pPr>
          </a:p>
        </p:txBody>
      </p:sp>
      <p:pic>
        <p:nvPicPr>
          <p:cNvPr id="26" name="image.png" descr="image.png"/>
          <p:cNvPicPr>
            <a:picLocks noChangeAspect="1"/>
          </p:cNvPicPr>
          <p:nvPr/>
        </p:nvPicPr>
        <p:blipFill>
          <a:blip r:embed="rId2">
            <a:extLst/>
          </a:blip>
          <a:stretch>
            <a:fillRect/>
          </a:stretch>
        </p:blipFill>
        <p:spPr>
          <a:xfrm>
            <a:off x="1330325" y="0"/>
            <a:ext cx="7432675" cy="7524750"/>
          </a:xfrm>
          <a:prstGeom prst="rect">
            <a:avLst/>
          </a:prstGeom>
          <a:ln w="12700">
            <a:miter lim="400000"/>
          </a:ln>
        </p:spPr>
      </p:pic>
      <p:sp>
        <p:nvSpPr>
          <p:cNvPr id="27" name="Rectangle"/>
          <p:cNvSpPr/>
          <p:nvPr/>
        </p:nvSpPr>
        <p:spPr>
          <a:xfrm>
            <a:off x="1692275" y="1584325"/>
            <a:ext cx="6696075" cy="1511300"/>
          </a:xfrm>
          <a:prstGeom prst="rect">
            <a:avLst/>
          </a:prstGeom>
          <a:solidFill>
            <a:srgbClr val="666666"/>
          </a:solidFill>
          <a:ln>
            <a:solidFill>
              <a:srgbClr val="808080"/>
            </a:solidFill>
          </a:ln>
        </p:spPr>
        <p:txBody>
          <a:bodyPr lIns="45719" rIns="45719" anchor="ctr"/>
          <a:lstStyle/>
          <a:p>
            <a:pPr defTabSz="914400">
              <a:defRPr sz="1800"/>
            </a:pPr>
          </a:p>
        </p:txBody>
      </p:sp>
      <p:pic>
        <p:nvPicPr>
          <p:cNvPr id="28" name="image.jpeg" descr="image.jpeg"/>
          <p:cNvPicPr>
            <a:picLocks noChangeAspect="1"/>
          </p:cNvPicPr>
          <p:nvPr/>
        </p:nvPicPr>
        <p:blipFill>
          <a:blip r:embed="rId3">
            <a:extLst/>
          </a:blip>
          <a:stretch>
            <a:fillRect/>
          </a:stretch>
        </p:blipFill>
        <p:spPr>
          <a:xfrm>
            <a:off x="7488237" y="1584325"/>
            <a:ext cx="900113" cy="1452563"/>
          </a:xfrm>
          <a:prstGeom prst="rect">
            <a:avLst/>
          </a:prstGeom>
          <a:ln w="12700">
            <a:miter lim="400000"/>
          </a:ln>
        </p:spPr>
      </p:pic>
      <p:sp>
        <p:nvSpPr>
          <p:cNvPr id="29" name="The Colour Group"/>
          <p:cNvSpPr txBox="1"/>
          <p:nvPr/>
        </p:nvSpPr>
        <p:spPr>
          <a:xfrm>
            <a:off x="2735262" y="1789112"/>
            <a:ext cx="4168685" cy="644882"/>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defTabSz="914400">
              <a:tabLst>
                <a:tab pos="723900" algn="l"/>
                <a:tab pos="1447800" algn="l"/>
                <a:tab pos="2171700" algn="l"/>
                <a:tab pos="2895600" algn="l"/>
                <a:tab pos="3619500" algn="l"/>
              </a:tabLst>
              <a:defRPr sz="4000">
                <a:solidFill>
                  <a:srgbClr val="FFFF00"/>
                </a:solidFill>
              </a:defRPr>
            </a:lvl1pPr>
          </a:lstStyle>
          <a:p>
            <a:pPr/>
            <a:r>
              <a:t>The Colour Group</a:t>
            </a:r>
          </a:p>
        </p:txBody>
      </p:sp>
      <p:sp>
        <p:nvSpPr>
          <p:cNvPr id="30" name="(Great Britain)"/>
          <p:cNvSpPr txBox="1"/>
          <p:nvPr/>
        </p:nvSpPr>
        <p:spPr>
          <a:xfrm>
            <a:off x="3887787" y="2447925"/>
            <a:ext cx="1857137" cy="411060"/>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defTabSz="914400">
              <a:tabLst>
                <a:tab pos="723900" algn="l"/>
                <a:tab pos="1447800" algn="l"/>
              </a:tabLst>
              <a:defRPr sz="2200">
                <a:solidFill>
                  <a:srgbClr val="FFFF00"/>
                </a:solidFill>
              </a:defRPr>
            </a:lvl1pPr>
          </a:lstStyle>
          <a:p>
            <a:pPr/>
            <a:r>
              <a:t>(Great Britain)</a:t>
            </a:r>
          </a:p>
        </p:txBody>
      </p:sp>
      <p:sp>
        <p:nvSpPr>
          <p:cNvPr id="31" name="Presentation Guide"/>
          <p:cNvSpPr txBox="1"/>
          <p:nvPr/>
        </p:nvSpPr>
        <p:spPr>
          <a:xfrm>
            <a:off x="2551112" y="3527425"/>
            <a:ext cx="4886607" cy="706719"/>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defTabSz="914400">
              <a:tabLst>
                <a:tab pos="723900" algn="l"/>
                <a:tab pos="1447800" algn="l"/>
                <a:tab pos="2171700" algn="l"/>
                <a:tab pos="2895600" algn="l"/>
                <a:tab pos="3619500" algn="l"/>
                <a:tab pos="4343400" algn="l"/>
              </a:tabLst>
              <a:defRPr sz="4400">
                <a:solidFill>
                  <a:srgbClr val="DC2300"/>
                </a:solidFill>
              </a:defRPr>
            </a:lvl1pPr>
          </a:lstStyle>
          <a:p>
            <a:pPr/>
            <a:r>
              <a:t>Presentation Guide</a:t>
            </a:r>
          </a:p>
        </p:txBody>
      </p:sp>
      <p:sp>
        <p:nvSpPr>
          <p:cNvPr id="32" name="Fred Farnsbarns"/>
          <p:cNvSpPr txBox="1"/>
          <p:nvPr/>
        </p:nvSpPr>
        <p:spPr>
          <a:xfrm>
            <a:off x="3479051" y="4783137"/>
            <a:ext cx="3106648" cy="546606"/>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algn="ctr" defTabSz="914400">
              <a:tabLst>
                <a:tab pos="723900" algn="l"/>
                <a:tab pos="1447800" algn="l"/>
                <a:tab pos="2171700" algn="l"/>
                <a:tab pos="2895600" algn="l"/>
              </a:tabLst>
              <a:defRPr sz="3200"/>
            </a:lvl1pPr>
          </a:lstStyle>
          <a:p>
            <a:pPr/>
            <a:r>
              <a:t>Fred Farnsbarns</a:t>
            </a:r>
          </a:p>
        </p:txBody>
      </p:sp>
      <p:sp>
        <p:nvSpPr>
          <p:cNvPr id="33" name="Institute of Advanced Stuff…"/>
          <p:cNvSpPr txBox="1"/>
          <p:nvPr/>
        </p:nvSpPr>
        <p:spPr>
          <a:xfrm>
            <a:off x="3623321" y="5543550"/>
            <a:ext cx="2818108" cy="597776"/>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p>
            <a:pPr algn="ctr" defTabSz="914400">
              <a:tabLst>
                <a:tab pos="723900" algn="l"/>
                <a:tab pos="1447800" algn="l"/>
                <a:tab pos="2171700" algn="l"/>
              </a:tabLst>
              <a:defRPr sz="1800"/>
            </a:pPr>
            <a:r>
              <a:t>Institute of Advanced Stuff</a:t>
            </a:r>
          </a:p>
          <a:p>
            <a:pPr algn="ctr" defTabSz="914400">
              <a:tabLst>
                <a:tab pos="723900" algn="l"/>
                <a:tab pos="1447800" algn="l"/>
                <a:tab pos="2171700" algn="l"/>
              </a:tabLst>
              <a:defRPr sz="1800"/>
            </a:pPr>
            <a:r>
              <a:t>Basin Street, London</a:t>
            </a:r>
          </a:p>
        </p:txBody>
      </p:sp>
      <p:sp>
        <p:nvSpPr>
          <p:cNvPr id="34" name="January 2055"/>
          <p:cNvSpPr txBox="1"/>
          <p:nvPr/>
        </p:nvSpPr>
        <p:spPr>
          <a:xfrm>
            <a:off x="4275660" y="6637337"/>
            <a:ext cx="1488030" cy="349222"/>
          </a:xfrm>
          <a:prstGeom prst="rect">
            <a:avLst/>
          </a:prstGeom>
          <a:ln w="12700">
            <a:miter lim="400000"/>
          </a:ln>
          <a:extLst>
            <a:ext uri="{C572A759-6A51-4108-AA02-DFA0A04FC94B}">
              <ma14:wrappingTextBoxFlag xmlns:ma14="http://schemas.microsoft.com/office/mac/drawingml/2011/main" val="1"/>
            </a:ext>
          </a:extLst>
        </p:spPr>
        <p:txBody>
          <a:bodyPr wrap="none" lIns="44999" tIns="44999" rIns="44999" bIns="44999">
            <a:spAutoFit/>
          </a:bodyPr>
          <a:lstStyle>
            <a:lvl1pPr algn="ctr" defTabSz="914400">
              <a:tabLst>
                <a:tab pos="723900" algn="l"/>
                <a:tab pos="1447800" algn="l"/>
              </a:tabLst>
              <a:defRPr sz="1800"/>
            </a:lvl1pPr>
          </a:lstStyle>
          <a:p>
            <a:pPr/>
            <a:r>
              <a:t>January 2055</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0"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61" name="Keep slide transitions simple - resist elaborate effects…"/>
          <p:cNvSpPr txBox="1"/>
          <p:nvPr>
            <p:ph type="subTitle" idx="4294967295"/>
          </p:nvPr>
        </p:nvSpPr>
        <p:spPr>
          <a:xfrm>
            <a:off x="369887" y="1916112"/>
            <a:ext cx="9431338" cy="4618038"/>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Keep slide transitions simple - resist elaborate effects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Simple wipes, pushes or just 'no effect' for a simple replacement work best</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By using fade-in and fade-out and several slides, an individual point can be highlighted while you talk about it, as below:</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one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two</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three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four</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64" name="For your colour palette, consider the points in the Colour Group advice on colours for those with colour vision deficiencies:  https://www.colour.org.uk/guidance-to-speakers/…"/>
          <p:cNvSpPr txBox="1"/>
          <p:nvPr>
            <p:ph type="subTitle" idx="4294967295"/>
          </p:nvPr>
        </p:nvSpPr>
        <p:spPr>
          <a:xfrm>
            <a:off x="319881" y="1916112"/>
            <a:ext cx="9431338" cy="5292726"/>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For your colour palette, consider the points in the </a:t>
            </a:r>
            <a:r>
              <a:rPr i="1"/>
              <a:t>Colour Group</a:t>
            </a:r>
            <a:r>
              <a:t> advice on colours for those with colour vision deficiencies:  </a:t>
            </a:r>
            <a:r>
              <a:rPr>
                <a:solidFill>
                  <a:srgbClr val="0000FF"/>
                </a:solidFill>
              </a:rPr>
              <a:t>https://www.colour.org.uk/guidance-to-speakers/</a:t>
            </a:r>
            <a:endParaRPr>
              <a:solidFill>
                <a:srgbClr val="0000FF"/>
              </a:solidFill>
            </a:endParaRP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You will therefore be considerate of how text and graphics are visible on their backgrounds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Except in diagrams and illustrations don't use too many colours from your palette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Avoid highly coloured or textured backgrounds such as those that are often offered as </a:t>
            </a:r>
            <a:r>
              <a:t>“</a:t>
            </a:r>
            <a:r>
              <a:t>good examples</a:t>
            </a:r>
            <a:r>
              <a:t>”</a:t>
            </a:r>
            <a:r>
              <a:t> by presentation software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And a photo of your institution as a background is usually a mistake, except possibly on the title slide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6"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67" name="Rectangle"/>
          <p:cNvSpPr/>
          <p:nvPr/>
        </p:nvSpPr>
        <p:spPr>
          <a:xfrm>
            <a:off x="576262" y="1800225"/>
            <a:ext cx="4176713" cy="2447925"/>
          </a:xfrm>
          <a:prstGeom prst="rect">
            <a:avLst/>
          </a:prstGeom>
          <a:solidFill>
            <a:srgbClr val="FF3366"/>
          </a:solidFill>
          <a:ln>
            <a:solidFill>
              <a:srgbClr val="808080"/>
            </a:solidFill>
          </a:ln>
        </p:spPr>
        <p:txBody>
          <a:bodyPr lIns="45719" rIns="45719" anchor="ctr"/>
          <a:lstStyle/>
          <a:p>
            <a:pPr defTabSz="914400">
              <a:defRPr sz="1800"/>
            </a:pPr>
          </a:p>
        </p:txBody>
      </p:sp>
      <p:sp>
        <p:nvSpPr>
          <p:cNvPr id="68" name="Rectangle"/>
          <p:cNvSpPr/>
          <p:nvPr/>
        </p:nvSpPr>
        <p:spPr>
          <a:xfrm>
            <a:off x="576262" y="4535487"/>
            <a:ext cx="4176713" cy="2447926"/>
          </a:xfrm>
          <a:prstGeom prst="rect">
            <a:avLst/>
          </a:prstGeom>
          <a:solidFill>
            <a:srgbClr val="C0C0C0"/>
          </a:solidFill>
          <a:ln>
            <a:solidFill>
              <a:srgbClr val="808080"/>
            </a:solidFill>
          </a:ln>
        </p:spPr>
        <p:txBody>
          <a:bodyPr lIns="45719" rIns="45719" anchor="ctr"/>
          <a:lstStyle/>
          <a:p>
            <a:pPr defTabSz="914400">
              <a:defRPr sz="1800"/>
            </a:pPr>
          </a:p>
        </p:txBody>
      </p:sp>
      <p:sp>
        <p:nvSpPr>
          <p:cNvPr id="69" name="Rectangle"/>
          <p:cNvSpPr/>
          <p:nvPr/>
        </p:nvSpPr>
        <p:spPr>
          <a:xfrm>
            <a:off x="4967287" y="1800225"/>
            <a:ext cx="4176713" cy="2447925"/>
          </a:xfrm>
          <a:prstGeom prst="rect">
            <a:avLst/>
          </a:prstGeom>
          <a:solidFill>
            <a:srgbClr val="0000FF"/>
          </a:solidFill>
          <a:ln>
            <a:solidFill>
              <a:srgbClr val="808080"/>
            </a:solidFill>
          </a:ln>
        </p:spPr>
        <p:txBody>
          <a:bodyPr lIns="45719" rIns="45719" anchor="ctr"/>
          <a:lstStyle/>
          <a:p>
            <a:pPr defTabSz="914400">
              <a:defRPr sz="1800"/>
            </a:pPr>
          </a:p>
        </p:txBody>
      </p:sp>
      <p:sp>
        <p:nvSpPr>
          <p:cNvPr id="70" name="Use contrasting colours where appropriate"/>
          <p:cNvSpPr txBox="1"/>
          <p:nvPr/>
        </p:nvSpPr>
        <p:spPr>
          <a:xfrm>
            <a:off x="1152525" y="5040312"/>
            <a:ext cx="3251200" cy="142248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lvl1pPr defTabSz="914400">
              <a:spcBef>
                <a:spcPts val="1700"/>
              </a:spcBef>
              <a:tabLst>
                <a:tab pos="723900" algn="l"/>
                <a:tab pos="1447800" algn="l"/>
                <a:tab pos="2171700" algn="l"/>
                <a:tab pos="2895600" algn="l"/>
              </a:tabLst>
              <a:defRPr sz="3200"/>
            </a:lvl1pPr>
          </a:lstStyle>
          <a:p>
            <a:pPr/>
            <a:r>
              <a:t>Use contrasting colours where appropriate</a:t>
            </a:r>
          </a:p>
        </p:txBody>
      </p:sp>
      <p:sp>
        <p:nvSpPr>
          <p:cNvPr id="71" name="Use contrasting colours where appropriate"/>
          <p:cNvSpPr txBox="1"/>
          <p:nvPr/>
        </p:nvSpPr>
        <p:spPr>
          <a:xfrm>
            <a:off x="1068387" y="2290762"/>
            <a:ext cx="3251201" cy="142248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lvl1pPr defTabSz="914400">
              <a:spcBef>
                <a:spcPts val="1700"/>
              </a:spcBef>
              <a:tabLst>
                <a:tab pos="723900" algn="l"/>
                <a:tab pos="1447800" algn="l"/>
                <a:tab pos="2171700" algn="l"/>
                <a:tab pos="2895600" algn="l"/>
              </a:tabLst>
              <a:defRPr sz="3200">
                <a:solidFill>
                  <a:srgbClr val="FFFFFF"/>
                </a:solidFill>
              </a:defRPr>
            </a:lvl1pPr>
          </a:lstStyle>
          <a:p>
            <a:pPr/>
            <a:r>
              <a:t>Use contrasting colours where appropriate</a:t>
            </a:r>
          </a:p>
        </p:txBody>
      </p:sp>
      <p:sp>
        <p:nvSpPr>
          <p:cNvPr id="72" name="Use contrasting colours where appropriate"/>
          <p:cNvSpPr txBox="1"/>
          <p:nvPr/>
        </p:nvSpPr>
        <p:spPr>
          <a:xfrm>
            <a:off x="5400675" y="5026025"/>
            <a:ext cx="3251200" cy="142248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lvl1pPr defTabSz="914400">
              <a:spcBef>
                <a:spcPts val="1700"/>
              </a:spcBef>
              <a:tabLst>
                <a:tab pos="723900" algn="l"/>
                <a:tab pos="1447800" algn="l"/>
                <a:tab pos="2171700" algn="l"/>
                <a:tab pos="2895600" algn="l"/>
              </a:tabLst>
              <a:defRPr sz="3200"/>
            </a:lvl1pPr>
          </a:lstStyle>
          <a:p>
            <a:pPr/>
            <a:r>
              <a:t>Use contrasting colours where appropriate</a:t>
            </a:r>
          </a:p>
        </p:txBody>
      </p:sp>
      <p:sp>
        <p:nvSpPr>
          <p:cNvPr id="73" name="Use contrasting colours where appropriate"/>
          <p:cNvSpPr txBox="1"/>
          <p:nvPr/>
        </p:nvSpPr>
        <p:spPr>
          <a:xfrm>
            <a:off x="5327650" y="2268537"/>
            <a:ext cx="3251200" cy="142248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lvl1pPr defTabSz="914400">
              <a:spcBef>
                <a:spcPts val="1700"/>
              </a:spcBef>
              <a:tabLst>
                <a:tab pos="723900" algn="l"/>
                <a:tab pos="1447800" algn="l"/>
                <a:tab pos="2171700" algn="l"/>
                <a:tab pos="2895600" algn="l"/>
              </a:tabLst>
              <a:defRPr sz="3200">
                <a:solidFill>
                  <a:srgbClr val="FFFF00"/>
                </a:solidFill>
              </a:defRPr>
            </a:lvl1pPr>
          </a:lstStyle>
          <a:p>
            <a:pPr/>
            <a:r>
              <a:t>Use contrasting colours where appropriate</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 name="Presentation Guideline"/>
          <p:cNvSpPr txBox="1"/>
          <p:nvPr>
            <p:ph type="ctrTitle" idx="4294967295"/>
          </p:nvPr>
        </p:nvSpPr>
        <p:spPr>
          <a:xfrm>
            <a:off x="504825" y="788987"/>
            <a:ext cx="2879725" cy="1190626"/>
          </a:xfrm>
          <a:prstGeom prst="rect">
            <a:avLst/>
          </a:prstGeom>
        </p:spPr>
        <p:txBody>
          <a:bodyPr>
            <a:normAutofit fontScale="100000" lnSpcReduction="0"/>
          </a:bodyPr>
          <a:lstStyle/>
          <a:p>
            <a:pPr>
              <a:tabLst>
                <a:tab pos="723900" algn="l"/>
                <a:tab pos="1447800" algn="l"/>
                <a:tab pos="2171700" algn="l"/>
              </a:tabLst>
            </a:pPr>
            <a:r>
              <a:t>Presentation</a:t>
            </a:r>
            <a:br/>
            <a:r>
              <a:t>Guideline</a:t>
            </a:r>
          </a:p>
        </p:txBody>
      </p:sp>
      <p:sp>
        <p:nvSpPr>
          <p:cNvPr id="76" name="Keep figures large and clear: which is best for the back row of the audience, this slide or the next?"/>
          <p:cNvSpPr txBox="1"/>
          <p:nvPr>
            <p:ph type="subTitle" sz="quarter" idx="4294967295"/>
          </p:nvPr>
        </p:nvSpPr>
        <p:spPr>
          <a:xfrm>
            <a:off x="487362" y="2617787"/>
            <a:ext cx="3041651" cy="2854326"/>
          </a:xfrm>
          <a:prstGeom prst="rect">
            <a:avLst/>
          </a:prstGeom>
        </p:spPr>
        <p:txBody>
          <a:bodyPr anchor="ctr">
            <a:normAutofit fontScale="100000" lnSpcReduction="0"/>
          </a:bodyPr>
          <a:lstStyle>
            <a:lvl1pPr marL="0" indent="0">
              <a:spcBef>
                <a:spcPts val="1700"/>
              </a:spcBef>
              <a:tabLst>
                <a:tab pos="139700" algn="l"/>
                <a:tab pos="723900" algn="l"/>
                <a:tab pos="1447800" algn="l"/>
                <a:tab pos="2171700" algn="l"/>
                <a:tab pos="2895600" algn="l"/>
              </a:tabLst>
              <a:defRPr sz="2600"/>
            </a:lvl1pPr>
          </a:lstStyle>
          <a:p>
            <a:pPr/>
            <a:r>
              <a:t>Keep figures large and clear: which is best for the back row of the audience, this slide or the next?</a:t>
            </a:r>
          </a:p>
        </p:txBody>
      </p:sp>
      <p:pic>
        <p:nvPicPr>
          <p:cNvPr id="77" name="image.png" descr="image.png"/>
          <p:cNvPicPr>
            <a:picLocks noChangeAspect="1"/>
          </p:cNvPicPr>
          <p:nvPr/>
        </p:nvPicPr>
        <p:blipFill>
          <a:blip r:embed="rId2">
            <a:extLst/>
          </a:blip>
          <a:stretch>
            <a:fillRect/>
          </a:stretch>
        </p:blipFill>
        <p:spPr>
          <a:xfrm>
            <a:off x="3671887" y="912812"/>
            <a:ext cx="6035676" cy="6503988"/>
          </a:xfrm>
          <a:prstGeom prst="rect">
            <a:avLst/>
          </a:prstGeom>
          <a:ln w="12700">
            <a:miter lim="400000"/>
          </a:ln>
        </p:spPr>
      </p:pic>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9" name="image.png" descr="image.png"/>
          <p:cNvPicPr>
            <a:picLocks noChangeAspect="1"/>
          </p:cNvPicPr>
          <p:nvPr/>
        </p:nvPicPr>
        <p:blipFill>
          <a:blip r:embed="rId2">
            <a:extLst/>
          </a:blip>
          <a:stretch>
            <a:fillRect/>
          </a:stretch>
        </p:blipFill>
        <p:spPr>
          <a:xfrm>
            <a:off x="700087" y="871537"/>
            <a:ext cx="8662988" cy="5864226"/>
          </a:xfrm>
          <a:prstGeom prst="rect">
            <a:avLst/>
          </a:prstGeom>
          <a:ln w="12700">
            <a:miter lim="400000"/>
          </a:ln>
        </p:spPr>
      </p:pic>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K.I.S.S."/>
          <p:cNvSpPr txBox="1"/>
          <p:nvPr>
            <p:ph type="ctrTitle" idx="4294967295"/>
          </p:nvPr>
        </p:nvSpPr>
        <p:spPr>
          <a:xfrm>
            <a:off x="504825" y="792162"/>
            <a:ext cx="1727200" cy="685801"/>
          </a:xfrm>
          <a:prstGeom prst="rect">
            <a:avLst/>
          </a:prstGeom>
        </p:spPr>
        <p:txBody>
          <a:bodyPr>
            <a:normAutofit fontScale="100000" lnSpcReduction="0"/>
          </a:bodyPr>
          <a:lstStyle>
            <a:lvl1pPr>
              <a:tabLst>
                <a:tab pos="723900" algn="l"/>
                <a:tab pos="1447800" algn="l"/>
              </a:tabLst>
            </a:lvl1pPr>
          </a:lstStyle>
          <a:p>
            <a:pPr/>
            <a:r>
              <a:t>K.I.S.S.</a:t>
            </a:r>
          </a:p>
        </p:txBody>
      </p:sp>
      <p:pic>
        <p:nvPicPr>
          <p:cNvPr id="82" name="image.png" descr="image.png"/>
          <p:cNvPicPr>
            <a:picLocks noChangeAspect="1"/>
          </p:cNvPicPr>
          <p:nvPr/>
        </p:nvPicPr>
        <p:blipFill>
          <a:blip r:embed="rId2">
            <a:extLst/>
          </a:blip>
          <a:stretch>
            <a:fillRect/>
          </a:stretch>
        </p:blipFill>
        <p:spPr>
          <a:xfrm>
            <a:off x="188912" y="804862"/>
            <a:ext cx="5200651" cy="2359026"/>
          </a:xfrm>
          <a:prstGeom prst="rect">
            <a:avLst/>
          </a:prstGeom>
          <a:ln w="12700">
            <a:miter lim="400000"/>
          </a:ln>
        </p:spPr>
      </p:pic>
      <p:sp>
        <p:nvSpPr>
          <p:cNvPr id="83" name="STICK TO SIMPLE FONTS AND PALETTE"/>
          <p:cNvSpPr txBox="1"/>
          <p:nvPr/>
        </p:nvSpPr>
        <p:spPr>
          <a:xfrm>
            <a:off x="5400675" y="1871662"/>
            <a:ext cx="3887788" cy="1800226"/>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normAutofit fontScale="100000" lnSpcReduction="0"/>
          </a:bodyPr>
          <a:lstStyle>
            <a:lvl1pPr algn="ctr" defTabSz="179705">
              <a:defRPr sz="5640">
                <a:ln w="9360" cap="flat">
                  <a:solidFill>
                    <a:srgbClr val="000000"/>
                  </a:solidFill>
                  <a:prstDash val="solid"/>
                  <a:miter lim="800000"/>
                </a:ln>
                <a:gradFill flip="none" rotWithShape="1">
                  <a:gsLst>
                    <a:gs pos="0">
                      <a:srgbClr val="FFFFFF"/>
                    </a:gs>
                    <a:gs pos="100000">
                      <a:srgbClr val="000080"/>
                    </a:gs>
                  </a:gsLst>
                  <a:lin ang="2700000" scaled="0"/>
                </a:gradFill>
                <a:effectLst>
                  <a:outerShdw sx="100000" sy="100000" kx="0" ky="0" algn="b" rotWithShape="0" blurRad="25400" dist="61094" dir="2700000">
                    <a:srgbClr val="868686">
                      <a:alpha val="74996"/>
                    </a:srgbClr>
                  </a:outerShdw>
                </a:effectLst>
                <a:latin typeface="Arial Black"/>
                <a:ea typeface="Arial Black"/>
                <a:cs typeface="Arial Black"/>
                <a:sym typeface="Arial Black"/>
              </a:defRPr>
            </a:lvl1pPr>
          </a:lstStyle>
          <a:p>
            <a:pPr/>
            <a:r>
              <a:t>STICK TO SIMPLE FONTS AND PALETTE</a:t>
            </a:r>
          </a:p>
        </p:txBody>
      </p:sp>
      <p:sp>
        <p:nvSpPr>
          <p:cNvPr id="84" name="Don’t centre the text or use a serif typeface"/>
          <p:cNvSpPr txBox="1"/>
          <p:nvPr/>
        </p:nvSpPr>
        <p:spPr>
          <a:xfrm>
            <a:off x="1069975" y="4090987"/>
            <a:ext cx="7920038" cy="547201"/>
          </a:xfrm>
          <a:prstGeom prst="rect">
            <a:avLst/>
          </a:prstGeom>
          <a:ln w="12700">
            <a:miter lim="400000"/>
          </a:ln>
          <a:extLst>
            <a:ext uri="{C572A759-6A51-4108-AA02-DFA0A04FC94B}">
              <ma14:wrappingTextBoxFlag xmlns:ma14="http://schemas.microsoft.com/office/mac/drawingml/2011/main" val="1"/>
            </a:ext>
          </a:extLst>
        </p:spPr>
        <p:txBody>
          <a:bodyPr lIns="44999" tIns="44999" rIns="44999" bIns="44999">
            <a:spAutoFit/>
          </a:bodyPr>
          <a:lstStyle/>
          <a:p>
            <a:pPr algn="ctr" defTabSz="914400">
              <a:spcBef>
                <a:spcPts val="1500"/>
              </a:spcBef>
              <a:tabLst>
                <a:tab pos="723900" algn="l"/>
                <a:tab pos="1447800" algn="l"/>
                <a:tab pos="2171700" algn="l"/>
                <a:tab pos="2895600" algn="l"/>
                <a:tab pos="3619500" algn="l"/>
                <a:tab pos="4343400" algn="l"/>
                <a:tab pos="5067300" algn="l"/>
                <a:tab pos="5791200" algn="l"/>
                <a:tab pos="6515100" algn="l"/>
                <a:tab pos="7239000" algn="l"/>
              </a:tabLst>
              <a:defRPr sz="3200">
                <a:latin typeface="Garamond"/>
                <a:ea typeface="Garamond"/>
                <a:cs typeface="Garamond"/>
                <a:sym typeface="Garamond"/>
              </a:defRPr>
            </a:pPr>
            <a:r>
              <a:t>Don</a:t>
            </a:r>
            <a:r>
              <a:t>’</a:t>
            </a:r>
            <a:r>
              <a:t>t centre the text or use a serif typeface</a:t>
            </a:r>
          </a:p>
        </p:txBody>
      </p:sp>
      <p:sp>
        <p:nvSpPr>
          <p:cNvPr id="85" name="TOO MANY BLOCK CAPS CAN BE DIFFICULT TO READ"/>
          <p:cNvSpPr txBox="1"/>
          <p:nvPr/>
        </p:nvSpPr>
        <p:spPr>
          <a:xfrm>
            <a:off x="1501775" y="4857750"/>
            <a:ext cx="7086600" cy="377391"/>
          </a:xfrm>
          <a:prstGeom prst="rect">
            <a:avLst/>
          </a:prstGeom>
          <a:ln w="12700">
            <a:miter lim="400000"/>
          </a:ln>
          <a:extLst>
            <a:ext uri="{C572A759-6A51-4108-AA02-DFA0A04FC94B}">
              <ma14:wrappingTextBoxFlag xmlns:ma14="http://schemas.microsoft.com/office/mac/drawingml/2011/main" val="1"/>
            </a:ext>
          </a:extLst>
        </p:spPr>
        <p:txBody>
          <a:bodyPr lIns="46799" tIns="46799" rIns="46799" bIns="46799">
            <a:spAutoFit/>
          </a:bodyPr>
          <a:lstStyle>
            <a:lvl1pPr defTabSz="914400">
              <a:lnSpc>
                <a:spcPct val="100000"/>
              </a:lnSpc>
              <a:spcBef>
                <a:spcPts val="1200"/>
              </a:spcBef>
              <a:tabLst>
                <a:tab pos="723900" algn="l"/>
                <a:tab pos="1447800" algn="l"/>
                <a:tab pos="2171700" algn="l"/>
                <a:tab pos="2895600" algn="l"/>
                <a:tab pos="3619500" algn="l"/>
                <a:tab pos="4343400" algn="l"/>
                <a:tab pos="5067300" algn="l"/>
                <a:tab pos="5791200" algn="l"/>
                <a:tab pos="6515100" algn="l"/>
              </a:tabLst>
              <a:defRPr b="1" sz="2000"/>
            </a:lvl1pPr>
          </a:lstStyle>
          <a:p>
            <a:pPr/>
            <a:r>
              <a:t>TOO MANY BLOCK CAPS CAN BE DIFFICULT TO READ</a:t>
            </a:r>
          </a:p>
        </p:txBody>
      </p:sp>
      <p:pic>
        <p:nvPicPr>
          <p:cNvPr id="86" name="image.png" descr="image.png"/>
          <p:cNvPicPr>
            <a:picLocks noChangeAspect="1"/>
          </p:cNvPicPr>
          <p:nvPr/>
        </p:nvPicPr>
        <p:blipFill>
          <a:blip r:embed="rId3">
            <a:extLst/>
          </a:blip>
          <a:stretch>
            <a:fillRect/>
          </a:stretch>
        </p:blipFill>
        <p:spPr>
          <a:xfrm>
            <a:off x="974725" y="5346700"/>
            <a:ext cx="2085975" cy="1273175"/>
          </a:xfrm>
          <a:prstGeom prst="rect">
            <a:avLst/>
          </a:prstGeom>
          <a:ln w="12700">
            <a:miter lim="400000"/>
          </a:ln>
        </p:spPr>
      </p:pic>
      <p:pic>
        <p:nvPicPr>
          <p:cNvPr id="87" name="image.png" descr="image.png"/>
          <p:cNvPicPr>
            <a:picLocks noChangeAspect="1"/>
          </p:cNvPicPr>
          <p:nvPr/>
        </p:nvPicPr>
        <p:blipFill>
          <a:blip r:embed="rId4">
            <a:extLst/>
          </a:blip>
          <a:stretch>
            <a:fillRect/>
          </a:stretch>
        </p:blipFill>
        <p:spPr>
          <a:xfrm>
            <a:off x="2974975" y="5546725"/>
            <a:ext cx="2676525" cy="1323975"/>
          </a:xfrm>
          <a:prstGeom prst="rect">
            <a:avLst/>
          </a:prstGeom>
          <a:ln w="12700">
            <a:miter lim="400000"/>
          </a:ln>
        </p:spPr>
      </p:pic>
      <p:pic>
        <p:nvPicPr>
          <p:cNvPr id="88" name="image.png" descr="image.png"/>
          <p:cNvPicPr>
            <a:picLocks noChangeAspect="1"/>
          </p:cNvPicPr>
          <p:nvPr/>
        </p:nvPicPr>
        <p:blipFill>
          <a:blip r:embed="rId5">
            <a:extLst/>
          </a:blip>
          <a:stretch>
            <a:fillRect/>
          </a:stretch>
        </p:blipFill>
        <p:spPr>
          <a:xfrm>
            <a:off x="5473700" y="5888037"/>
            <a:ext cx="3676650" cy="1335088"/>
          </a:xfrm>
          <a:prstGeom prst="rect">
            <a:avLst/>
          </a:prstGeom>
          <a:ln w="12700">
            <a:miter lim="400000"/>
          </a:ln>
        </p:spPr>
      </p:pic>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cond evt="onBegin">
                          <p:tn val="2"/>
                        </p:cond>
                      </p:stCondLst>
                      <p:childTnLst>
                        <p:par>
                          <p:cTn id="4" fill="hold">
                            <p:stCondLst>
                              <p:cond delay="0"/>
                            </p:stCondLst>
                            <p:childTnLst>
                              <p:par>
                                <p:cTn id="5" presetClass="entr" nodeType="afterEffect" presetSubtype="9" presetID="15" grpId="1" fill="hold">
                                  <p:stCondLst>
                                    <p:cond delay="0"/>
                                  </p:stCondLst>
                                  <p:iterate type="el" backwards="0">
                                    <p:tmAbs val="0"/>
                                  </p:iterate>
                                  <p:childTnLst>
                                    <p:set>
                                      <p:cBhvr>
                                        <p:cTn id="6" fill="hold"/>
                                        <p:tgtEl>
                                          <p:spTgt spid="82"/>
                                        </p:tgtEl>
                                        <p:attrNameLst>
                                          <p:attrName>style.visibility</p:attrName>
                                        </p:attrNameLst>
                                      </p:cBhvr>
                                      <p:to>
                                        <p:strVal val="visible"/>
                                      </p:to>
                                    </p:set>
                                    <p:anim calcmode="lin" valueType="num">
                                      <p:cBhvr>
                                        <p:cTn id="7" dur="1000" fill="hold"/>
                                        <p:tgtEl>
                                          <p:spTgt spid="82"/>
                                        </p:tgtEl>
                                        <p:attrNameLst>
                                          <p:attrName>ppt_w</p:attrName>
                                        </p:attrNameLst>
                                      </p:cBhvr>
                                      <p:tavLst>
                                        <p:tav tm="0">
                                          <p:val>
                                            <p:fltVal val="0"/>
                                          </p:val>
                                        </p:tav>
                                        <p:tav tm="100000">
                                          <p:val>
                                            <p:strVal val="#ppt_w"/>
                                          </p:val>
                                        </p:tav>
                                      </p:tavLst>
                                    </p:anim>
                                    <p:anim calcmode="lin" valueType="num">
                                      <p:cBhvr>
                                        <p:cTn id="8" dur="1000" fill="hold"/>
                                        <p:tgtEl>
                                          <p:spTgt spid="82"/>
                                        </p:tgtEl>
                                        <p:attrNameLst>
                                          <p:attrName>ppt_h</p:attrName>
                                        </p:attrNameLst>
                                      </p:cBhvr>
                                      <p:tavLst>
                                        <p:tav tm="0">
                                          <p:val>
                                            <p:fltVal val="0"/>
                                          </p:val>
                                        </p:tav>
                                        <p:tav tm="100000">
                                          <p:val>
                                            <p:strVal val="#ppt_h"/>
                                          </p:val>
                                        </p:tav>
                                      </p:tavLst>
                                    </p:anim>
                                    <p:anim calcmode="lin" valueType="num">
                                      <p:cBhvr>
                                        <p:cTn id="9" dur="1000" fill="hold"/>
                                        <p:tgtEl>
                                          <p:spTgt spid="82"/>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82"/>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Class="entr" nodeType="clickEffect" presetSubtype="0" presetID="15" grpId="2" fill="hold">
                                  <p:stCondLst>
                                    <p:cond delay="0"/>
                                  </p:stCondLst>
                                  <p:iterate type="el" backwards="0">
                                    <p:tmAbs val="0"/>
                                  </p:iterate>
                                  <p:childTnLst>
                                    <p:set>
                                      <p:cBhvr>
                                        <p:cTn id="14" fill="hold"/>
                                        <p:tgtEl>
                                          <p:spTgt spid="83"/>
                                        </p:tgtEl>
                                        <p:attrNameLst>
                                          <p:attrName>style.visibility</p:attrName>
                                        </p:attrNameLst>
                                      </p:cBhvr>
                                      <p:to>
                                        <p:strVal val="visible"/>
                                      </p:to>
                                    </p:set>
                                    <p:anim calcmode="lin" valueType="num">
                                      <p:cBhvr>
                                        <p:cTn id="15" dur="2000" fill="hold"/>
                                        <p:tgtEl>
                                          <p:spTgt spid="83"/>
                                        </p:tgtEl>
                                        <p:attrNameLst>
                                          <p:attrName>ppt_w</p:attrName>
                                        </p:attrNameLst>
                                      </p:cBhvr>
                                      <p:tavLst>
                                        <p:tav tm="0">
                                          <p:val>
                                            <p:fltVal val="0"/>
                                          </p:val>
                                        </p:tav>
                                        <p:tav tm="100000">
                                          <p:val>
                                            <p:strVal val="#ppt_w"/>
                                          </p:val>
                                        </p:tav>
                                      </p:tavLst>
                                    </p:anim>
                                    <p:anim calcmode="lin" valueType="num">
                                      <p:cBhvr>
                                        <p:cTn id="16" dur="2000" fill="hold"/>
                                        <p:tgtEl>
                                          <p:spTgt spid="83"/>
                                        </p:tgtEl>
                                        <p:attrNameLst>
                                          <p:attrName>ppt_h</p:attrName>
                                        </p:attrNameLst>
                                      </p:cBhvr>
                                      <p:tavLst>
                                        <p:tav tm="0">
                                          <p:val>
                                            <p:fltVal val="0"/>
                                          </p:val>
                                        </p:tav>
                                        <p:tav tm="100000">
                                          <p:val>
                                            <p:strVal val="#ppt_h"/>
                                          </p:val>
                                        </p:tav>
                                      </p:tavLst>
                                    </p:anim>
                                    <p:anim calcmode="lin" valueType="num">
                                      <p:cBhvr>
                                        <p:cTn id="17" dur="2000" fill="hold"/>
                                        <p:tgtEl>
                                          <p:spTgt spid="83"/>
                                        </p:tgtEl>
                                        <p:attrNameLst>
                                          <p:attrName>ppt_x</p:attrName>
                                        </p:attrNameLst>
                                      </p:cBhvr>
                                      <p:tavLst>
                                        <p:tav tm="0" fmla="#ppt_x+(cos(-2*pi*(1-$))*-#ppt_x-sin(-2*pi*(1-$))*(1-#ppt_y))*(1-$)">
                                          <p:val>
                                            <p:fltVal val="0"/>
                                          </p:val>
                                        </p:tav>
                                        <p:tav tm="100000">
                                          <p:val>
                                            <p:fltVal val="1"/>
                                          </p:val>
                                        </p:tav>
                                      </p:tavLst>
                                    </p:anim>
                                    <p:anim calcmode="lin" valueType="num">
                                      <p:cBhvr>
                                        <p:cTn id="18" dur="2000" fill="hold"/>
                                        <p:tgtEl>
                                          <p:spTgt spid="8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Class="entr" nodeType="clickEffect" presetSubtype="32" presetID="23" grpId="3" fill="hold">
                                  <p:stCondLst>
                                    <p:cond delay="0"/>
                                  </p:stCondLst>
                                  <p:iterate type="el" backwards="0">
                                    <p:tmAbs val="0"/>
                                  </p:iterate>
                                  <p:childTnLst>
                                    <p:set>
                                      <p:cBhvr>
                                        <p:cTn id="22" fill="hold"/>
                                        <p:tgtEl>
                                          <p:spTgt spid="84"/>
                                        </p:tgtEl>
                                        <p:attrNameLst>
                                          <p:attrName>style.visibility</p:attrName>
                                        </p:attrNameLst>
                                      </p:cBhvr>
                                      <p:to>
                                        <p:strVal val="visible"/>
                                      </p:to>
                                    </p:set>
                                    <p:anim calcmode="lin" valueType="num">
                                      <p:cBhvr>
                                        <p:cTn id="23" dur="1230" fill="hold"/>
                                        <p:tgtEl>
                                          <p:spTgt spid="84"/>
                                        </p:tgtEl>
                                        <p:attrNameLst>
                                          <p:attrName>ppt_w</p:attrName>
                                        </p:attrNameLst>
                                      </p:cBhvr>
                                      <p:tavLst>
                                        <p:tav tm="0">
                                          <p:val>
                                            <p:strVal val="4*#ppt_w"/>
                                          </p:val>
                                        </p:tav>
                                        <p:tav tm="100000">
                                          <p:val>
                                            <p:strVal val="#ppt_w"/>
                                          </p:val>
                                        </p:tav>
                                      </p:tavLst>
                                    </p:anim>
                                    <p:anim calcmode="lin" valueType="num">
                                      <p:cBhvr>
                                        <p:cTn id="24" dur="1230" fill="hold"/>
                                        <p:tgtEl>
                                          <p:spTgt spid="84"/>
                                        </p:tgtEl>
                                        <p:attrNameLst>
                                          <p:attrName>ppt_h</p:attrName>
                                        </p:attrNameLst>
                                      </p:cBhvr>
                                      <p:tavLst>
                                        <p:tav tm="0">
                                          <p:val>
                                            <p:strVal val="4*#ppt_h"/>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Class="entr" nodeType="clickEffect" presetSubtype="16" presetID="23" grpId="4" fill="hold">
                                  <p:stCondLst>
                                    <p:cond delay="0"/>
                                  </p:stCondLst>
                                  <p:iterate type="el" backwards="0">
                                    <p:tmAbs val="0"/>
                                  </p:iterate>
                                  <p:childTnLst>
                                    <p:set>
                                      <p:cBhvr>
                                        <p:cTn id="28" fill="hold"/>
                                        <p:tgtEl>
                                          <p:spTgt spid="85"/>
                                        </p:tgtEl>
                                        <p:attrNameLst>
                                          <p:attrName>style.visibility</p:attrName>
                                        </p:attrNameLst>
                                      </p:cBhvr>
                                      <p:to>
                                        <p:strVal val="visible"/>
                                      </p:to>
                                    </p:set>
                                    <p:anim calcmode="lin" valueType="num">
                                      <p:cBhvr>
                                        <p:cTn id="29" dur="500" fill="hold"/>
                                        <p:tgtEl>
                                          <p:spTgt spid="85"/>
                                        </p:tgtEl>
                                        <p:attrNameLst>
                                          <p:attrName>ppt_w</p:attrName>
                                        </p:attrNameLst>
                                      </p:cBhvr>
                                      <p:tavLst>
                                        <p:tav tm="0">
                                          <p:val>
                                            <p:fltVal val="0"/>
                                          </p:val>
                                        </p:tav>
                                        <p:tav tm="100000">
                                          <p:val>
                                            <p:strVal val="#ppt_w"/>
                                          </p:val>
                                        </p:tav>
                                      </p:tavLst>
                                    </p:anim>
                                    <p:anim calcmode="lin" valueType="num">
                                      <p:cBhvr>
                                        <p:cTn id="30" dur="500" fill="hold"/>
                                        <p:tgtEl>
                                          <p:spTgt spid="85"/>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Class="entr" nodeType="clickEffect" presetSubtype="1" presetID="2" grpId="5" fill="hold">
                                  <p:stCondLst>
                                    <p:cond delay="0"/>
                                  </p:stCondLst>
                                  <p:iterate type="el" backwards="0">
                                    <p:tmAbs val="0"/>
                                  </p:iterate>
                                  <p:childTnLst>
                                    <p:set>
                                      <p:cBhvr>
                                        <p:cTn id="34" fill="hold"/>
                                        <p:tgtEl>
                                          <p:spTgt spid="86"/>
                                        </p:tgtEl>
                                        <p:attrNameLst>
                                          <p:attrName>style.visibility</p:attrName>
                                        </p:attrNameLst>
                                      </p:cBhvr>
                                      <p:to>
                                        <p:strVal val="visible"/>
                                      </p:to>
                                    </p:set>
                                    <p:anim calcmode="lin" valueType="num">
                                      <p:cBhvr>
                                        <p:cTn id="35" dur="1000" fill="hold"/>
                                        <p:tgtEl>
                                          <p:spTgt spid="86"/>
                                        </p:tgtEl>
                                        <p:attrNameLst>
                                          <p:attrName>ppt_x</p:attrName>
                                        </p:attrNameLst>
                                      </p:cBhvr>
                                      <p:tavLst>
                                        <p:tav tm="0">
                                          <p:val>
                                            <p:strVal val="#ppt_x"/>
                                          </p:val>
                                        </p:tav>
                                        <p:tav tm="100000">
                                          <p:val>
                                            <p:strVal val="#ppt_x"/>
                                          </p:val>
                                        </p:tav>
                                      </p:tavLst>
                                    </p:anim>
                                    <p:anim calcmode="lin" valueType="num">
                                      <p:cBhvr>
                                        <p:cTn id="36" dur="1000" fill="hold"/>
                                        <p:tgtEl>
                                          <p:spTgt spid="86"/>
                                        </p:tgtEl>
                                        <p:attrNameLst>
                                          <p:attrName>ppt_y</p:attrName>
                                        </p:attrNameLst>
                                      </p:cBhvr>
                                      <p:tavLst>
                                        <p:tav tm="0">
                                          <p:val>
                                            <p:strVal val="0-#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Class="entr" nodeType="clickEffect" presetSubtype="1" presetID="2" grpId="6" fill="hold">
                                  <p:stCondLst>
                                    <p:cond delay="0"/>
                                  </p:stCondLst>
                                  <p:iterate type="el" backwards="0">
                                    <p:tmAbs val="0"/>
                                  </p:iterate>
                                  <p:childTnLst>
                                    <p:set>
                                      <p:cBhvr>
                                        <p:cTn id="40" fill="hold"/>
                                        <p:tgtEl>
                                          <p:spTgt spid="87"/>
                                        </p:tgtEl>
                                        <p:attrNameLst>
                                          <p:attrName>style.visibility</p:attrName>
                                        </p:attrNameLst>
                                      </p:cBhvr>
                                      <p:to>
                                        <p:strVal val="visible"/>
                                      </p:to>
                                    </p:set>
                                    <p:anim calcmode="lin" valueType="num">
                                      <p:cBhvr>
                                        <p:cTn id="41" dur="1000" fill="hold"/>
                                        <p:tgtEl>
                                          <p:spTgt spid="87"/>
                                        </p:tgtEl>
                                        <p:attrNameLst>
                                          <p:attrName>ppt_x</p:attrName>
                                        </p:attrNameLst>
                                      </p:cBhvr>
                                      <p:tavLst>
                                        <p:tav tm="0">
                                          <p:val>
                                            <p:strVal val="#ppt_x"/>
                                          </p:val>
                                        </p:tav>
                                        <p:tav tm="100000">
                                          <p:val>
                                            <p:strVal val="#ppt_x"/>
                                          </p:val>
                                        </p:tav>
                                      </p:tavLst>
                                    </p:anim>
                                    <p:anim calcmode="lin" valueType="num">
                                      <p:cBhvr>
                                        <p:cTn id="42" dur="1000" fill="hold"/>
                                        <p:tgtEl>
                                          <p:spTgt spid="87"/>
                                        </p:tgtEl>
                                        <p:attrNameLst>
                                          <p:attrName>ppt_y</p:attrName>
                                        </p:attrNameLst>
                                      </p:cBhvr>
                                      <p:tavLst>
                                        <p:tav tm="0">
                                          <p:val>
                                            <p:strVal val="0-#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Class="entr" nodeType="clickEffect" presetSubtype="1" presetID="2" grpId="7" fill="hold">
                                  <p:stCondLst>
                                    <p:cond delay="0"/>
                                  </p:stCondLst>
                                  <p:iterate type="el" backwards="0">
                                    <p:tmAbs val="0"/>
                                  </p:iterate>
                                  <p:childTnLst>
                                    <p:set>
                                      <p:cBhvr>
                                        <p:cTn id="46" fill="hold"/>
                                        <p:tgtEl>
                                          <p:spTgt spid="88"/>
                                        </p:tgtEl>
                                        <p:attrNameLst>
                                          <p:attrName>style.visibility</p:attrName>
                                        </p:attrNameLst>
                                      </p:cBhvr>
                                      <p:to>
                                        <p:strVal val="visible"/>
                                      </p:to>
                                    </p:set>
                                    <p:anim calcmode="lin" valueType="num">
                                      <p:cBhvr>
                                        <p:cTn id="47" dur="1000" fill="hold"/>
                                        <p:tgtEl>
                                          <p:spTgt spid="88"/>
                                        </p:tgtEl>
                                        <p:attrNameLst>
                                          <p:attrName>ppt_x</p:attrName>
                                        </p:attrNameLst>
                                      </p:cBhvr>
                                      <p:tavLst>
                                        <p:tav tm="0">
                                          <p:val>
                                            <p:strVal val="#ppt_x"/>
                                          </p:val>
                                        </p:tav>
                                        <p:tav tm="100000">
                                          <p:val>
                                            <p:strVal val="#ppt_x"/>
                                          </p:val>
                                        </p:tav>
                                      </p:tavLst>
                                    </p:anim>
                                    <p:anim calcmode="lin" valueType="num">
                                      <p:cBhvr>
                                        <p:cTn id="48" dur="1000" fill="hold"/>
                                        <p:tgtEl>
                                          <p:spTgt spid="8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whole" bldLvl="1" animBg="1" rev="0" advAuto="0" spid="82" grpId="1"/>
      <p:bldP build="whole" bldLvl="1" animBg="1" rev="0" advAuto="0" spid="86" grpId="5"/>
      <p:bldP build="whole" bldLvl="1" animBg="1" rev="0" advAuto="0" spid="85" grpId="4"/>
      <p:bldP build="whole" bldLvl="1" animBg="1" rev="0" advAuto="0" spid="84" grpId="3"/>
      <p:bldP build="whole" bldLvl="1" animBg="1" rev="0" advAuto="0" spid="83" grpId="2"/>
      <p:bldP build="whole" bldLvl="1" animBg="1" rev="0" advAuto="0" spid="88" grpId="7"/>
      <p:bldP build="whole" bldLvl="1" animBg="1" rev="0" advAuto="0" spid="87" grpId="6"/>
    </p:bldLst>
  </p:timing>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0"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91" name="If you would like further advice, help or suggestions on layout and design of an effective presentation, and on how to present your work, please contact…"/>
          <p:cNvSpPr txBox="1"/>
          <p:nvPr>
            <p:ph type="subTitle" sz="half" idx="4294967295"/>
          </p:nvPr>
        </p:nvSpPr>
        <p:spPr>
          <a:xfrm>
            <a:off x="1152525" y="2565400"/>
            <a:ext cx="7488238" cy="2854325"/>
          </a:xfrm>
          <a:prstGeom prst="rect">
            <a:avLst/>
          </a:prstGeom>
        </p:spPr>
        <p:txBody>
          <a:bodyPr anchor="ctr">
            <a:normAutofit fontScale="100000" lnSpcReduction="0"/>
          </a:bodyPr>
          <a:lstStyle/>
          <a:p>
            <a:pPr marL="0" indent="0">
              <a:spcBef>
                <a:spcPts val="1700"/>
              </a:spcBef>
              <a:tabLst>
                <a:tab pos="139700" algn="l"/>
                <a:tab pos="723900" algn="l"/>
                <a:tab pos="1447800" algn="l"/>
                <a:tab pos="2171700" algn="l"/>
                <a:tab pos="2895600" algn="l"/>
                <a:tab pos="3619500" algn="l"/>
                <a:tab pos="4343400" algn="l"/>
                <a:tab pos="5067300" algn="l"/>
                <a:tab pos="5791200" algn="l"/>
                <a:tab pos="6515100" algn="l"/>
                <a:tab pos="7239000" algn="l"/>
              </a:tabLst>
              <a:defRPr sz="2600"/>
            </a:pPr>
            <a:r>
              <a:t>If you would like further advice, help or suggestions on layout and design of an effective presentation, and on how to present your work, please contact</a:t>
            </a:r>
          </a:p>
          <a:p>
            <a:pPr marL="0" indent="0" algn="ctr">
              <a:spcBef>
                <a:spcPts val="1700"/>
              </a:spcBef>
              <a:tabLst>
                <a:tab pos="139700" algn="l"/>
                <a:tab pos="723900" algn="l"/>
                <a:tab pos="1447800" algn="l"/>
                <a:tab pos="2171700" algn="l"/>
                <a:tab pos="2895600" algn="l"/>
                <a:tab pos="3619500" algn="l"/>
                <a:tab pos="4343400" algn="l"/>
                <a:tab pos="5067300" algn="l"/>
                <a:tab pos="5791200" algn="l"/>
                <a:tab pos="6515100" algn="l"/>
                <a:tab pos="7239000" algn="l"/>
              </a:tabLst>
              <a:defRPr sz="2600">
                <a:solidFill>
                  <a:srgbClr val="0000FF"/>
                </a:solidFill>
              </a:defRPr>
            </a:pPr>
            <a:r>
              <a:t>info@colour.org.uk</a:t>
            </a:r>
          </a:p>
          <a:p>
            <a:pPr marL="0" indent="0">
              <a:spcBef>
                <a:spcPts val="1700"/>
              </a:spcBef>
              <a:tabLst>
                <a:tab pos="139700" algn="l"/>
                <a:tab pos="723900" algn="l"/>
                <a:tab pos="1447800" algn="l"/>
                <a:tab pos="2171700" algn="l"/>
                <a:tab pos="2895600" algn="l"/>
                <a:tab pos="3619500" algn="l"/>
                <a:tab pos="4343400" algn="l"/>
                <a:tab pos="5067300" algn="l"/>
                <a:tab pos="5791200" algn="l"/>
                <a:tab pos="6515100" algn="l"/>
                <a:tab pos="7239000" algn="l"/>
              </a:tabLst>
              <a:defRPr sz="2600"/>
            </a:pPr>
            <a:r>
              <a:t>who will pleased to help</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6"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37" name="Set out here are some recommended points of colour, style, layout and so on to help make your presentation as clear as possible, even to the very back row of the audience…"/>
          <p:cNvSpPr txBox="1"/>
          <p:nvPr>
            <p:ph type="subTitle" idx="4294967295"/>
          </p:nvPr>
        </p:nvSpPr>
        <p:spPr>
          <a:xfrm>
            <a:off x="360362" y="1935162"/>
            <a:ext cx="9070976" cy="4652963"/>
          </a:xfrm>
          <a:prstGeom prst="rect">
            <a:avLst/>
          </a:prstGeom>
        </p:spPr>
        <p:txBody>
          <a:bodyPr anchor="ctr">
            <a:normAutofit fontScale="100000" lnSpcReduction="0"/>
          </a:bodyPr>
          <a:lstStyle/>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Set out here are some recommended points of colour, style, layout and so on to help make your presentation as clear as possible, even to the very back row of the audience</a:t>
            </a:r>
          </a:p>
          <a:p>
            <a:pPr marL="323850" indent="-323850">
              <a:spcBef>
                <a:spcPts val="11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You can use the slides of this presentation as a guide or template for your own work</a:t>
            </a:r>
          </a:p>
          <a:p>
            <a:pPr marL="323850" indent="-323850">
              <a:spcBef>
                <a:spcPts val="11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The over riding principle must be to keep things clear, simple and perhaps rather plain</a:t>
            </a:r>
          </a:p>
          <a:p>
            <a:pPr marL="323850" indent="-323850">
              <a:spcBef>
                <a:spcPts val="11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2600"/>
            </a:pPr>
            <a:r>
              <a:t>In matters of presentation style and layout, remember:</a:t>
            </a:r>
          </a:p>
          <a:p>
            <a:pPr marL="323850" indent="-323850" algn="ctr">
              <a:spcBef>
                <a:spcPts val="1100"/>
              </a:spcBef>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sz="3600">
                <a:solidFill>
                  <a:srgbClr val="DC2300"/>
                </a:solidFill>
              </a:defRPr>
            </a:pPr>
            <a:r>
              <a:t>LESS IS MORE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9"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40" name="For slides, the most legible typefaces have no serifs…"/>
          <p:cNvSpPr txBox="1"/>
          <p:nvPr>
            <p:ph type="subTitle" idx="4294967295"/>
          </p:nvPr>
        </p:nvSpPr>
        <p:spPr>
          <a:xfrm>
            <a:off x="369887" y="1916112"/>
            <a:ext cx="9431338" cy="4618038"/>
          </a:xfrm>
          <a:prstGeom prst="rect">
            <a:avLst/>
          </a:prstGeom>
        </p:spPr>
        <p:txBody>
          <a:bodyPr anchor="ctr">
            <a:normAutofit fontScale="100000" lnSpcReduction="0"/>
          </a:bodyPr>
          <a:lstStyle/>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For slides, the most legible typefaces have no serifs</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We recommend ARIAL or similar</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Font size: no smaller than this 26 point - keep size consistent</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If you cannot get all you want to say on the slide except by using a smaller font size, you should redesign what you wish to say, use another slide or consider using handouts</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i="1" sz="2600"/>
            </a:pPr>
            <a:r>
              <a:t>italics</a:t>
            </a:r>
            <a:r>
              <a:rPr i="0"/>
              <a:t>, </a:t>
            </a:r>
            <a:r>
              <a:rPr b="1" i="0"/>
              <a:t>bold</a:t>
            </a:r>
            <a:r>
              <a:rPr i="0"/>
              <a:t> and BLOCK CAPITALS are good for emphasis</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for easy reading, align text to the LEFT</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2"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43" name="If you have several points to make, a bullet list like this is clear…"/>
          <p:cNvSpPr txBox="1"/>
          <p:nvPr>
            <p:ph type="subTitle" idx="4294967295"/>
          </p:nvPr>
        </p:nvSpPr>
        <p:spPr>
          <a:xfrm>
            <a:off x="347662" y="1751012"/>
            <a:ext cx="9431338" cy="5546726"/>
          </a:xfrm>
          <a:prstGeom prst="rect">
            <a:avLst/>
          </a:prstGeom>
        </p:spPr>
        <p:txBody>
          <a:bodyPr anchor="ctr">
            <a:normAutofit fontScale="100000" lnSpcReduction="0"/>
          </a:bodyPr>
          <a:lstStyle/>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If you have several points to make, a bullet list like this is clear</a:t>
            </a:r>
          </a:p>
          <a:p>
            <a:pPr marL="323850" indent="-323850">
              <a:spcBef>
                <a:spcPts val="1700"/>
              </a:spcBef>
              <a:buClr>
                <a:srgbClr val="000000"/>
              </a:buClr>
              <a:buSzPct val="100000"/>
              <a:buAutoNum type="arabicPeriod" startAt="1"/>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A bullet list can have numbered points if you wish</a:t>
            </a:r>
          </a:p>
          <a:p>
            <a:pPr marL="323850" indent="-323850">
              <a:spcBef>
                <a:spcPts val="1700"/>
              </a:spcBef>
              <a:buClr>
                <a:srgbClr val="000000"/>
              </a:buClr>
              <a:buSzPct val="100000"/>
              <a:buAutoNum type="alphaLcParenR" startAt="1"/>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Or you can use letters or even Roman numerals</a:t>
            </a:r>
          </a:p>
          <a:p>
            <a:pPr marL="323850" indent="-323850">
              <a:spcBef>
                <a:spcPts val="1700"/>
              </a:spcBef>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You can turn off the bullets and have simple items like this</a:t>
            </a:r>
          </a:p>
          <a:p>
            <a:pPr marL="323850" indent="-323850">
              <a:spcBef>
                <a:spcPts val="1700"/>
              </a:spcBef>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And in this case it is not quite so clear you have a list of points</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But turned on again, the bullets help</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And your audience sees that you have steps or way-points</a:t>
            </a:r>
          </a:p>
          <a:p>
            <a:pPr marL="323850" indent="-323850">
              <a:spcBef>
                <a:spcPts val="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For clarity, vertically separate the points of the list</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If the separation is too small the effect is cramped like this and suggests poor planning on your part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5"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46" name="Try to keep your text blocks on all slides aligned horizontally the same so that as one slide changes to the next the text does not “flick” sideways…"/>
          <p:cNvSpPr txBox="1"/>
          <p:nvPr>
            <p:ph type="subTitle" idx="4294967295"/>
          </p:nvPr>
        </p:nvSpPr>
        <p:spPr>
          <a:xfrm>
            <a:off x="369887" y="1909762"/>
            <a:ext cx="9431338" cy="4706938"/>
          </a:xfrm>
          <a:prstGeom prst="rect">
            <a:avLst/>
          </a:prstGeom>
        </p:spPr>
        <p:txBody>
          <a:bodyPr anchor="ctr">
            <a:normAutofit fontScale="100000" lnSpcReduction="0"/>
          </a:bodyPr>
          <a:lstStyle/>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Try to keep your text blocks on all slides aligned horizontally the same so that as one slide changes to the next the text does not </a:t>
            </a:r>
            <a:r>
              <a:t>“</a:t>
            </a:r>
            <a:r>
              <a:t>flick</a:t>
            </a:r>
            <a:r>
              <a:t>”</a:t>
            </a:r>
            <a:r>
              <a:t> sideways </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Vertical alignment is also good, at least for the top of the text block, but may vary at the bottom as each slide may have different numbers of lines</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Once you have a layout you are satisfied with, you can 'copy' and 'paste' the slide to produce multiple slides each with the format you want</a:t>
            </a:r>
          </a:p>
          <a:p>
            <a:pPr marL="323850" indent="-323850">
              <a:spcBef>
                <a:spcPts val="1700"/>
              </a:spcBef>
              <a:buClr>
                <a:srgbClr val="000000"/>
              </a:buClr>
              <a:buSzPct val="60000"/>
              <a:buChar char="●"/>
              <a:tabLst>
                <a:tab pos="4572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You then simply delete the old material and type in the new and the overall appearance of your slides is consistent</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8"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49" name="Keep slide transitions simple - resist elaborate effects…"/>
          <p:cNvSpPr txBox="1"/>
          <p:nvPr>
            <p:ph type="subTitle" idx="4294967295"/>
          </p:nvPr>
        </p:nvSpPr>
        <p:spPr>
          <a:xfrm>
            <a:off x="369887" y="1916112"/>
            <a:ext cx="9431338" cy="4618038"/>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Keep slide transitions simple - resist elaborate effects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Simple wipes, pushes or just 'no effect' for a simple replacement work best</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By using several slides, an individual point can be highlighted while you talk about it, as below:</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one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two</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three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four</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1"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52" name="Keep slide transitions simple - resist elaborate effects…"/>
          <p:cNvSpPr txBox="1"/>
          <p:nvPr>
            <p:ph type="subTitle" idx="4294967295"/>
          </p:nvPr>
        </p:nvSpPr>
        <p:spPr>
          <a:xfrm>
            <a:off x="369887" y="1916112"/>
            <a:ext cx="9431338" cy="4618038"/>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Keep slide transitions simple - resist elaborate effects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Simple wipes, pushes or just 'no effect' for a simple replacement work best</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By using fade-in and fade-out and several slides, an individual point can be highlighted while you talk about it, as below:</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one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two</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three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four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4"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55" name="Keep slide transitions simple - resist elaborate effects…"/>
          <p:cNvSpPr txBox="1"/>
          <p:nvPr>
            <p:ph type="subTitle" idx="4294967295"/>
          </p:nvPr>
        </p:nvSpPr>
        <p:spPr>
          <a:xfrm>
            <a:off x="369887" y="1916112"/>
            <a:ext cx="9431338" cy="4618038"/>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Keep slide transitions simple - resist elaborate effects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Simple wipes, pushes or just 'no effect' for a simple replacement work best</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By using fade-in and fade-out and several slides, an individual point can be highlighted while you talk about it, as below:</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one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two</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three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four</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 name="Presentation Guideline"/>
          <p:cNvSpPr txBox="1"/>
          <p:nvPr>
            <p:ph type="ctrTitle" idx="4294967295"/>
          </p:nvPr>
        </p:nvSpPr>
        <p:spPr>
          <a:xfrm>
            <a:off x="504824" y="792162"/>
            <a:ext cx="6480177" cy="685801"/>
          </a:xfrm>
          <a:prstGeom prst="rect">
            <a:avLst/>
          </a:prstGeom>
        </p:spPr>
        <p:txBody>
          <a:bodyPr>
            <a:normAutofit fontScale="100000" lnSpcReduction="0"/>
          </a:bodyPr>
          <a:lstStyle>
            <a:lvl1pPr>
              <a:tabLst>
                <a:tab pos="723900" algn="l"/>
                <a:tab pos="1447800" algn="l"/>
                <a:tab pos="2171700" algn="l"/>
                <a:tab pos="2895600" algn="l"/>
                <a:tab pos="3619500" algn="l"/>
                <a:tab pos="4343400" algn="l"/>
                <a:tab pos="5067300" algn="l"/>
                <a:tab pos="5791200" algn="l"/>
              </a:tabLst>
            </a:lvl1pPr>
          </a:lstStyle>
          <a:p>
            <a:pPr/>
            <a:r>
              <a:t>Presentation Guideline</a:t>
            </a:r>
          </a:p>
        </p:txBody>
      </p:sp>
      <p:sp>
        <p:nvSpPr>
          <p:cNvPr id="58" name="Keep slide transitions simple - resist elaborate effects…"/>
          <p:cNvSpPr txBox="1"/>
          <p:nvPr>
            <p:ph type="subTitle" idx="4294967295"/>
          </p:nvPr>
        </p:nvSpPr>
        <p:spPr>
          <a:xfrm>
            <a:off x="369887" y="1916112"/>
            <a:ext cx="9431338" cy="4618038"/>
          </a:xfrm>
          <a:prstGeom prst="rect">
            <a:avLst/>
          </a:prstGeom>
        </p:spPr>
        <p:txBody>
          <a:bodyPr anchor="ctr">
            <a:normAutofit fontScale="100000" lnSpcReduction="0"/>
          </a:bodyPr>
          <a:lstStyle/>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Keep slide transitions simple - resist elaborate effects</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Simple wipes, pushes or just 'no effect' for a simple replacement work best</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By using fade-in and fade-out and several slides, an individual point can be highlighted while you talk about it, as below:</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one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two</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pPr>
            <a:r>
              <a:t>Point three</a:t>
            </a:r>
          </a:p>
          <a:p>
            <a:pPr marL="250825" indent="-250825">
              <a:spcBef>
                <a:spcPts val="1700"/>
              </a:spcBef>
              <a:buClr>
                <a:srgbClr val="000000"/>
              </a:buClr>
              <a:buSzPct val="60000"/>
              <a:buChar char="●"/>
              <a:tabLst>
                <a:tab pos="393700" algn="l"/>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600">
                <a:solidFill>
                  <a:srgbClr val="B3B3B3"/>
                </a:solidFill>
              </a:defRPr>
            </a:pPr>
            <a:r>
              <a:t>Point four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Times New Roman"/>
        <a:ea typeface="Times New Roman"/>
        <a:cs typeface="Times New Roman"/>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Times New Roman"/>
        <a:ea typeface="Times New Roman"/>
        <a:cs typeface="Times New Roman"/>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449262" rtl="0" fontAlgn="auto" latinLnBrk="0" hangingPunct="0">
          <a:lnSpc>
            <a:spcPct val="93000"/>
          </a:lnSpc>
          <a:spcBef>
            <a:spcPts val="0"/>
          </a:spcBef>
          <a:spcAft>
            <a:spcPts val="0"/>
          </a:spcAft>
          <a:buClrTx/>
          <a:buSzTx/>
          <a:buFontTx/>
          <a:buNone/>
          <a:tabLst/>
          <a:defRPr b="0" baseline="0" cap="none" i="0" spc="0" strike="noStrike" sz="2400" u="none" kumimoji="0" normalizeH="0">
            <a:ln>
              <a:noFill/>
            </a:ln>
            <a:solidFill>
              <a:srgbClr val="000000"/>
            </a:solidFill>
            <a:effectLst/>
            <a:uFillTx/>
            <a:latin typeface="Arial"/>
            <a:ea typeface="Arial"/>
            <a:cs typeface="Arial"/>
            <a:sym typeface="Arial"/>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